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7" r:id="rId4"/>
    <p:sldId id="258" r:id="rId5"/>
    <p:sldId id="259" r:id="rId6"/>
    <p:sldId id="260"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7" autoAdjust="0"/>
    <p:restoredTop sz="94660"/>
  </p:normalViewPr>
  <p:slideViewPr>
    <p:cSldViewPr>
      <p:cViewPr varScale="1">
        <p:scale>
          <a:sx n="70" d="100"/>
          <a:sy n="70" d="100"/>
        </p:scale>
        <p:origin x="-21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4422C26-F828-4733-B434-99A55C5DD8F7}" type="datetimeFigureOut">
              <a:rPr lang="en-GB" smtClean="0"/>
              <a:t>16/04/2012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534CF9-6CC4-4202-8027-344F159B85F3}"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4422C26-F828-4733-B434-99A55C5DD8F7}" type="datetimeFigureOut">
              <a:rPr lang="en-GB" smtClean="0"/>
              <a:t>16/04/2012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534CF9-6CC4-4202-8027-344F159B85F3}"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4422C26-F828-4733-B434-99A55C5DD8F7}" type="datetimeFigureOut">
              <a:rPr lang="en-GB" smtClean="0"/>
              <a:t>16/04/2012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534CF9-6CC4-4202-8027-344F159B85F3}"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4422C26-F828-4733-B434-99A55C5DD8F7}" type="datetimeFigureOut">
              <a:rPr lang="en-GB" smtClean="0"/>
              <a:t>16/04/2012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534CF9-6CC4-4202-8027-344F159B85F3}"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422C26-F828-4733-B434-99A55C5DD8F7}" type="datetimeFigureOut">
              <a:rPr lang="en-GB" smtClean="0"/>
              <a:t>16/04/2012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534CF9-6CC4-4202-8027-344F159B85F3}"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4422C26-F828-4733-B434-99A55C5DD8F7}" type="datetimeFigureOut">
              <a:rPr lang="en-GB" smtClean="0"/>
              <a:t>16/04/2012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C534CF9-6CC4-4202-8027-344F159B85F3}"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4422C26-F828-4733-B434-99A55C5DD8F7}" type="datetimeFigureOut">
              <a:rPr lang="en-GB" smtClean="0"/>
              <a:t>16/04/2012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C534CF9-6CC4-4202-8027-344F159B85F3}"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4422C26-F828-4733-B434-99A55C5DD8F7}" type="datetimeFigureOut">
              <a:rPr lang="en-GB" smtClean="0"/>
              <a:t>16/04/2012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C534CF9-6CC4-4202-8027-344F159B85F3}"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422C26-F828-4733-B434-99A55C5DD8F7}" type="datetimeFigureOut">
              <a:rPr lang="en-GB" smtClean="0"/>
              <a:t>16/04/2012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C534CF9-6CC4-4202-8027-344F159B85F3}"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422C26-F828-4733-B434-99A55C5DD8F7}" type="datetimeFigureOut">
              <a:rPr lang="en-GB" smtClean="0"/>
              <a:t>16/04/2012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C534CF9-6CC4-4202-8027-344F159B85F3}"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422C26-F828-4733-B434-99A55C5DD8F7}" type="datetimeFigureOut">
              <a:rPr lang="en-GB" smtClean="0"/>
              <a:t>16/04/2012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C534CF9-6CC4-4202-8027-344F159B85F3}"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422C26-F828-4733-B434-99A55C5DD8F7}" type="datetimeFigureOut">
              <a:rPr lang="en-GB" smtClean="0"/>
              <a:t>16/04/2012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534CF9-6CC4-4202-8027-344F159B85F3}"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nalysis Poster.jpg"/>
          <p:cNvPicPr>
            <a:picLocks noChangeAspect="1"/>
          </p:cNvPicPr>
          <p:nvPr/>
        </p:nvPicPr>
        <p:blipFill>
          <a:blip r:embed="rId2" cstate="print"/>
          <a:stretch>
            <a:fillRect/>
          </a:stretch>
        </p:blipFill>
        <p:spPr>
          <a:xfrm>
            <a:off x="0" y="0"/>
            <a:ext cx="4689017" cy="6858000"/>
          </a:xfrm>
          <a:prstGeom prst="rect">
            <a:avLst/>
          </a:prstGeom>
        </p:spPr>
      </p:pic>
      <p:sp>
        <p:nvSpPr>
          <p:cNvPr id="2" name="Title 1"/>
          <p:cNvSpPr>
            <a:spLocks noGrp="1"/>
          </p:cNvSpPr>
          <p:nvPr>
            <p:ph type="ctrTitle"/>
          </p:nvPr>
        </p:nvSpPr>
        <p:spPr>
          <a:xfrm>
            <a:off x="4716016" y="980728"/>
            <a:ext cx="4392488" cy="2880320"/>
          </a:xfrm>
        </p:spPr>
        <p:txBody>
          <a:bodyPr>
            <a:noAutofit/>
          </a:bodyPr>
          <a:lstStyle/>
          <a:p>
            <a:r>
              <a:rPr lang="en-GB" sz="6600" dirty="0" smtClean="0"/>
              <a:t>Examining Nazi Propaganda</a:t>
            </a:r>
            <a:endParaRPr lang="en-GB" sz="6600" dirty="0"/>
          </a:p>
        </p:txBody>
      </p:sp>
      <p:sp>
        <p:nvSpPr>
          <p:cNvPr id="3" name="Subtitle 2"/>
          <p:cNvSpPr>
            <a:spLocks noGrp="1"/>
          </p:cNvSpPr>
          <p:nvPr>
            <p:ph type="subTitle" idx="1"/>
          </p:nvPr>
        </p:nvSpPr>
        <p:spPr>
          <a:xfrm>
            <a:off x="4716016" y="4365104"/>
            <a:ext cx="4427984" cy="838944"/>
          </a:xfrm>
        </p:spPr>
        <p:txBody>
          <a:bodyPr/>
          <a:lstStyle/>
          <a:p>
            <a:r>
              <a:rPr lang="en-GB" dirty="0" smtClean="0"/>
              <a:t>By Viviane Weinstabl</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273050"/>
            <a:ext cx="4032448" cy="563662"/>
          </a:xfrm>
        </p:spPr>
        <p:txBody>
          <a:bodyPr/>
          <a:lstStyle/>
          <a:p>
            <a:r>
              <a:rPr lang="en-GB" dirty="0" smtClean="0"/>
              <a:t>The Use of Colour</a:t>
            </a:r>
            <a:endParaRPr lang="en-GB" dirty="0"/>
          </a:p>
        </p:txBody>
      </p:sp>
      <p:pic>
        <p:nvPicPr>
          <p:cNvPr id="4" name="Content Placeholder 3" descr="Analysis Poster.jpg"/>
          <p:cNvPicPr>
            <a:picLocks noGrp="1" noChangeAspect="1"/>
          </p:cNvPicPr>
          <p:nvPr>
            <p:ph idx="1"/>
          </p:nvPr>
        </p:nvPicPr>
        <p:blipFill>
          <a:blip r:embed="rId2" cstate="print"/>
          <a:stretch>
            <a:fillRect/>
          </a:stretch>
        </p:blipFill>
        <p:spPr>
          <a:xfrm>
            <a:off x="4441335" y="13648"/>
            <a:ext cx="4689017" cy="6858000"/>
          </a:xfrm>
        </p:spPr>
      </p:pic>
      <p:sp>
        <p:nvSpPr>
          <p:cNvPr id="6" name="Text Placeholder 5"/>
          <p:cNvSpPr>
            <a:spLocks noGrp="1"/>
          </p:cNvSpPr>
          <p:nvPr>
            <p:ph type="body" sz="half" idx="2"/>
          </p:nvPr>
        </p:nvSpPr>
        <p:spPr>
          <a:xfrm>
            <a:off x="251520" y="908720"/>
            <a:ext cx="4032448" cy="5760640"/>
          </a:xfrm>
        </p:spPr>
        <p:txBody>
          <a:bodyPr>
            <a:normAutofit/>
          </a:bodyPr>
          <a:lstStyle/>
          <a:p>
            <a:r>
              <a:rPr lang="en-GB" sz="1800" u="sng" dirty="0" smtClean="0"/>
              <a:t>Denotation:</a:t>
            </a:r>
          </a:p>
          <a:p>
            <a:r>
              <a:rPr lang="en-GB" sz="1800" dirty="0" smtClean="0"/>
              <a:t>The only colours used on this poster are black, white and red.</a:t>
            </a:r>
          </a:p>
          <a:p>
            <a:endParaRPr lang="en-GB" sz="300" dirty="0" smtClean="0"/>
          </a:p>
          <a:p>
            <a:r>
              <a:rPr lang="en-GB" sz="1800" u="sng" dirty="0" smtClean="0"/>
              <a:t>Connotation:</a:t>
            </a:r>
          </a:p>
          <a:p>
            <a:r>
              <a:rPr lang="en-GB" sz="1800" dirty="0" smtClean="0"/>
              <a:t>Red, white and black are the colours used in the Nazi logo. Together they symbolise the Nazi party and Hitler. Hence, the repetition of only these (simple) colours in the poster emphasise the party and make it easier to remember them.</a:t>
            </a:r>
          </a:p>
        </p:txBody>
      </p:sp>
      <p:sp>
        <p:nvSpPr>
          <p:cNvPr id="7" name="Rectangle 6"/>
          <p:cNvSpPr/>
          <p:nvPr/>
        </p:nvSpPr>
        <p:spPr>
          <a:xfrm>
            <a:off x="4427984" y="0"/>
            <a:ext cx="4716016" cy="6858000"/>
          </a:xfrm>
          <a:prstGeom prst="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L-Shape 7"/>
          <p:cNvSpPr/>
          <p:nvPr/>
        </p:nvSpPr>
        <p:spPr>
          <a:xfrm flipH="1" flipV="1">
            <a:off x="2339752" y="764704"/>
            <a:ext cx="2088232" cy="3528392"/>
          </a:xfrm>
          <a:prstGeom prst="corner">
            <a:avLst>
              <a:gd name="adj1" fmla="val 0"/>
              <a:gd name="adj2" fmla="val 0"/>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273050"/>
            <a:ext cx="4032448" cy="563662"/>
          </a:xfrm>
        </p:spPr>
        <p:txBody>
          <a:bodyPr/>
          <a:lstStyle/>
          <a:p>
            <a:r>
              <a:rPr lang="en-GB" dirty="0" smtClean="0"/>
              <a:t>The Swastika</a:t>
            </a:r>
            <a:endParaRPr lang="en-GB" dirty="0"/>
          </a:p>
        </p:txBody>
      </p:sp>
      <p:pic>
        <p:nvPicPr>
          <p:cNvPr id="4" name="Content Placeholder 3" descr="Analysis Poster.jpg"/>
          <p:cNvPicPr>
            <a:picLocks noGrp="1" noChangeAspect="1"/>
          </p:cNvPicPr>
          <p:nvPr>
            <p:ph idx="1"/>
          </p:nvPr>
        </p:nvPicPr>
        <p:blipFill>
          <a:blip r:embed="rId2" cstate="print"/>
          <a:stretch>
            <a:fillRect/>
          </a:stretch>
        </p:blipFill>
        <p:spPr>
          <a:xfrm>
            <a:off x="4454983" y="0"/>
            <a:ext cx="4689017" cy="6858000"/>
          </a:xfrm>
        </p:spPr>
      </p:pic>
      <p:sp>
        <p:nvSpPr>
          <p:cNvPr id="6" name="Text Placeholder 5"/>
          <p:cNvSpPr>
            <a:spLocks noGrp="1"/>
          </p:cNvSpPr>
          <p:nvPr>
            <p:ph type="body" sz="half" idx="2"/>
          </p:nvPr>
        </p:nvSpPr>
        <p:spPr>
          <a:xfrm>
            <a:off x="251520" y="908720"/>
            <a:ext cx="4032448" cy="5688632"/>
          </a:xfrm>
        </p:spPr>
        <p:txBody>
          <a:bodyPr>
            <a:normAutofit/>
          </a:bodyPr>
          <a:lstStyle/>
          <a:p>
            <a:r>
              <a:rPr lang="en-GB" sz="1800" u="sng" dirty="0" smtClean="0"/>
              <a:t>Denotation:</a:t>
            </a:r>
          </a:p>
          <a:p>
            <a:r>
              <a:rPr lang="en-GB" sz="1800" dirty="0" smtClean="0"/>
              <a:t>The symbol of the swastika is portrayed in a white circle surrounded by a splatter of red. It is also covered up by red words which read: “List: 9”</a:t>
            </a:r>
          </a:p>
          <a:p>
            <a:r>
              <a:rPr lang="en-GB" sz="1800" dirty="0" smtClean="0"/>
              <a:t>The red and white contrast and draw attention to the audience (the first thing they see is the swastika)</a:t>
            </a:r>
          </a:p>
          <a:p>
            <a:endParaRPr lang="en-GB" sz="200" dirty="0" smtClean="0"/>
          </a:p>
          <a:p>
            <a:r>
              <a:rPr lang="en-GB" sz="1800" u="sng" dirty="0" smtClean="0"/>
              <a:t>Connotation:</a:t>
            </a:r>
          </a:p>
          <a:p>
            <a:r>
              <a:rPr lang="en-GB" sz="1800" dirty="0" smtClean="0"/>
              <a:t>The audience is drawn straight towards the swastika, the symbol of the Nazi’s, repeated in almost every Nazi propaganda poster. Though it is covered up with red text, it is undeniably the Nazi symbol. The red text above is smartly located as it relates the Nazi logo with the number they are on the election list.</a:t>
            </a:r>
          </a:p>
        </p:txBody>
      </p:sp>
      <p:sp>
        <p:nvSpPr>
          <p:cNvPr id="7" name="Oval 6"/>
          <p:cNvSpPr/>
          <p:nvPr/>
        </p:nvSpPr>
        <p:spPr>
          <a:xfrm>
            <a:off x="5004048" y="-216112"/>
            <a:ext cx="3600400" cy="3600400"/>
          </a:xfrm>
          <a:prstGeom prst="ellipse">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p:cNvCxnSpPr>
            <a:stCxn id="7" idx="2"/>
          </p:cNvCxnSpPr>
          <p:nvPr/>
        </p:nvCxnSpPr>
        <p:spPr>
          <a:xfrm flipH="1" flipV="1">
            <a:off x="2483768" y="575976"/>
            <a:ext cx="2520280" cy="1008112"/>
          </a:xfrm>
          <a:prstGeom prst="line">
            <a:avLst/>
          </a:prstGeom>
          <a:ln w="76200">
            <a:solidFill>
              <a:srgbClr val="FFFF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273050"/>
            <a:ext cx="4032448" cy="563662"/>
          </a:xfrm>
        </p:spPr>
        <p:txBody>
          <a:bodyPr/>
          <a:lstStyle/>
          <a:p>
            <a:r>
              <a:rPr lang="en-GB" dirty="0" smtClean="0"/>
              <a:t>The Text Style</a:t>
            </a:r>
            <a:endParaRPr lang="en-GB" dirty="0"/>
          </a:p>
        </p:txBody>
      </p:sp>
      <p:pic>
        <p:nvPicPr>
          <p:cNvPr id="4" name="Content Placeholder 3" descr="Analysis Poster.jpg"/>
          <p:cNvPicPr>
            <a:picLocks noGrp="1" noChangeAspect="1"/>
          </p:cNvPicPr>
          <p:nvPr>
            <p:ph idx="1"/>
          </p:nvPr>
        </p:nvPicPr>
        <p:blipFill>
          <a:blip r:embed="rId2" cstate="print"/>
          <a:stretch>
            <a:fillRect/>
          </a:stretch>
        </p:blipFill>
        <p:spPr>
          <a:xfrm>
            <a:off x="4441335" y="13648"/>
            <a:ext cx="4689017" cy="6858000"/>
          </a:xfrm>
        </p:spPr>
      </p:pic>
      <p:sp>
        <p:nvSpPr>
          <p:cNvPr id="6" name="Text Placeholder 5"/>
          <p:cNvSpPr>
            <a:spLocks noGrp="1"/>
          </p:cNvSpPr>
          <p:nvPr>
            <p:ph type="body" sz="half" idx="2"/>
          </p:nvPr>
        </p:nvSpPr>
        <p:spPr>
          <a:xfrm>
            <a:off x="251520" y="908720"/>
            <a:ext cx="4032448" cy="5760640"/>
          </a:xfrm>
        </p:spPr>
        <p:txBody>
          <a:bodyPr>
            <a:normAutofit/>
          </a:bodyPr>
          <a:lstStyle/>
          <a:p>
            <a:r>
              <a:rPr lang="en-GB" sz="1800" u="sng" dirty="0" smtClean="0"/>
              <a:t>Denotation:</a:t>
            </a:r>
          </a:p>
          <a:p>
            <a:r>
              <a:rPr lang="en-GB" sz="1800" dirty="0" smtClean="0"/>
              <a:t>In the middle of the poster is says </a:t>
            </a:r>
          </a:p>
          <a:p>
            <a:pPr algn="ctr"/>
            <a:r>
              <a:rPr lang="en-GB" dirty="0" smtClean="0"/>
              <a:t>“NATIONAL-SOCIALIST</a:t>
            </a:r>
          </a:p>
          <a:p>
            <a:pPr algn="ctr"/>
            <a:r>
              <a:rPr lang="en-GB" b="1" dirty="0" smtClean="0"/>
              <a:t>GERMAN-</a:t>
            </a:r>
          </a:p>
          <a:p>
            <a:pPr algn="ctr"/>
            <a:r>
              <a:rPr lang="en-GB" dirty="0" smtClean="0"/>
              <a:t>WORKERS-PARTY”</a:t>
            </a:r>
          </a:p>
          <a:p>
            <a:endParaRPr lang="en-GB" sz="200" dirty="0" smtClean="0"/>
          </a:p>
          <a:p>
            <a:r>
              <a:rPr lang="en-GB" sz="1800" u="sng" dirty="0" smtClean="0"/>
              <a:t>Connotation:</a:t>
            </a:r>
          </a:p>
          <a:p>
            <a:r>
              <a:rPr lang="en-GB" sz="1800" dirty="0" smtClean="0"/>
              <a:t>This poster was made in 1930 for the Reichstag Election and is propaganda for the Nazi Workers Party. The use of making the “German” text large and bold, makes it a bandwagon poster. With the emphasized “German”, it implies that the Nazi Party is the only party which really represents the German Nation. During WWII, Hitler’s objective was to expand Germany, to create Greater Germany.  Hence, the style of the text conveys the party’s message as well as unites all German citizens (a successful title for an election poster).</a:t>
            </a:r>
          </a:p>
        </p:txBody>
      </p:sp>
      <p:sp>
        <p:nvSpPr>
          <p:cNvPr id="7" name="Oval 6"/>
          <p:cNvSpPr/>
          <p:nvPr/>
        </p:nvSpPr>
        <p:spPr>
          <a:xfrm>
            <a:off x="4499992" y="2276872"/>
            <a:ext cx="4464496" cy="2160240"/>
          </a:xfrm>
          <a:prstGeom prst="ellipse">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p:cNvCxnSpPr>
            <a:stCxn id="7" idx="0"/>
          </p:cNvCxnSpPr>
          <p:nvPr/>
        </p:nvCxnSpPr>
        <p:spPr>
          <a:xfrm flipH="1" flipV="1">
            <a:off x="2843808" y="764704"/>
            <a:ext cx="3888432" cy="1512168"/>
          </a:xfrm>
          <a:prstGeom prst="line">
            <a:avLst/>
          </a:prstGeom>
          <a:ln w="76200">
            <a:solidFill>
              <a:srgbClr val="FFFF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273050"/>
            <a:ext cx="4032448" cy="563662"/>
          </a:xfrm>
        </p:spPr>
        <p:txBody>
          <a:bodyPr/>
          <a:lstStyle/>
          <a:p>
            <a:r>
              <a:rPr lang="en-GB" dirty="0" smtClean="0"/>
              <a:t>The Image of a Flag</a:t>
            </a:r>
            <a:endParaRPr lang="en-GB" dirty="0"/>
          </a:p>
        </p:txBody>
      </p:sp>
      <p:pic>
        <p:nvPicPr>
          <p:cNvPr id="4" name="Content Placeholder 3" descr="Analysis Poster.jpg"/>
          <p:cNvPicPr>
            <a:picLocks noGrp="1" noChangeAspect="1"/>
          </p:cNvPicPr>
          <p:nvPr>
            <p:ph idx="1"/>
          </p:nvPr>
        </p:nvPicPr>
        <p:blipFill>
          <a:blip r:embed="rId2" cstate="print"/>
          <a:stretch>
            <a:fillRect/>
          </a:stretch>
        </p:blipFill>
        <p:spPr>
          <a:xfrm>
            <a:off x="4441335" y="13648"/>
            <a:ext cx="4689017" cy="6858000"/>
          </a:xfrm>
        </p:spPr>
      </p:pic>
      <p:sp>
        <p:nvSpPr>
          <p:cNvPr id="6" name="Text Placeholder 5"/>
          <p:cNvSpPr>
            <a:spLocks noGrp="1"/>
          </p:cNvSpPr>
          <p:nvPr>
            <p:ph type="body" sz="half" idx="2"/>
          </p:nvPr>
        </p:nvSpPr>
        <p:spPr>
          <a:xfrm>
            <a:off x="251520" y="908720"/>
            <a:ext cx="4032448" cy="5760640"/>
          </a:xfrm>
        </p:spPr>
        <p:txBody>
          <a:bodyPr>
            <a:normAutofit fontScale="92500" lnSpcReduction="10000"/>
          </a:bodyPr>
          <a:lstStyle/>
          <a:p>
            <a:r>
              <a:rPr lang="en-GB" sz="1600" u="sng" dirty="0" smtClean="0"/>
              <a:t>Denotation:</a:t>
            </a:r>
          </a:p>
          <a:p>
            <a:r>
              <a:rPr lang="en-GB" sz="1600" dirty="0" smtClean="0"/>
              <a:t>The top part of the poster consists of a rectangular-shaped splatter of red colour, the Nazi logo and the title text of the poster and on the left side of the poster there is a sword passing through the Star of David on a serpent’s head.</a:t>
            </a:r>
            <a:r>
              <a:rPr lang="en-GB" sz="1600" dirty="0" smtClean="0"/>
              <a:t> The form that the sword and the red splatter make is that of a flag.</a:t>
            </a:r>
            <a:endParaRPr lang="en-GB" sz="1200" dirty="0"/>
          </a:p>
          <a:p>
            <a:endParaRPr lang="en-GB" sz="200" dirty="0" smtClean="0"/>
          </a:p>
          <a:p>
            <a:r>
              <a:rPr lang="en-GB" sz="1600" u="sng" dirty="0" smtClean="0"/>
              <a:t>Connotation:</a:t>
            </a:r>
          </a:p>
          <a:p>
            <a:r>
              <a:rPr lang="en-GB" sz="1600" dirty="0" smtClean="0"/>
              <a:t>The shape of a flag emphasizes that the Nazi party is the representing party of a whole country. This conveys a meaning to the audience and the German citizens which states that the Nazi party will do what is right for Germany. Furthermore, the fact that the pole of the flag is a sword which passes through the Star of David on a serpents head, it depicts a state of conquering. The Germans largely blamed the Jews for WWI, thus the defeat for Germany, the Treaty of Versailles and ultimately the depression. Therefore, an image of a flag knifing through Jews, is a scapegoat  on the Jews to unite Germany and make them vote for the Nazi party; the ones who represent Germany and ‘exterminate those who have done bad to her and must pay’.</a:t>
            </a:r>
          </a:p>
        </p:txBody>
      </p:sp>
      <p:cxnSp>
        <p:nvCxnSpPr>
          <p:cNvPr id="9" name="Straight Connector 8"/>
          <p:cNvCxnSpPr/>
          <p:nvPr/>
        </p:nvCxnSpPr>
        <p:spPr>
          <a:xfrm flipH="1">
            <a:off x="2843808" y="692696"/>
            <a:ext cx="1656184" cy="72008"/>
          </a:xfrm>
          <a:prstGeom prst="line">
            <a:avLst/>
          </a:prstGeom>
          <a:ln w="76200">
            <a:solidFill>
              <a:srgbClr val="FFFF00"/>
            </a:solidFill>
          </a:ln>
        </p:spPr>
        <p:style>
          <a:lnRef idx="1">
            <a:schemeClr val="accent1"/>
          </a:lnRef>
          <a:fillRef idx="0">
            <a:schemeClr val="accent1"/>
          </a:fillRef>
          <a:effectRef idx="0">
            <a:schemeClr val="accent1"/>
          </a:effectRef>
          <a:fontRef idx="minor">
            <a:schemeClr val="tx1"/>
          </a:fontRef>
        </p:style>
      </p:cxnSp>
      <p:sp>
        <p:nvSpPr>
          <p:cNvPr id="12" name="L-Shape 11"/>
          <p:cNvSpPr/>
          <p:nvPr/>
        </p:nvSpPr>
        <p:spPr>
          <a:xfrm flipV="1">
            <a:off x="4445400" y="40944"/>
            <a:ext cx="4644008" cy="6669360"/>
          </a:xfrm>
          <a:prstGeom prst="corner">
            <a:avLst>
              <a:gd name="adj1" fmla="val 89486"/>
              <a:gd name="adj2" fmla="val 19360"/>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273050"/>
            <a:ext cx="4032448" cy="563662"/>
          </a:xfrm>
        </p:spPr>
        <p:txBody>
          <a:bodyPr/>
          <a:lstStyle/>
          <a:p>
            <a:r>
              <a:rPr lang="en-GB" dirty="0" smtClean="0"/>
              <a:t>The Serpent</a:t>
            </a:r>
            <a:endParaRPr lang="en-GB" dirty="0"/>
          </a:p>
        </p:txBody>
      </p:sp>
      <p:pic>
        <p:nvPicPr>
          <p:cNvPr id="4" name="Content Placeholder 3" descr="Analysis Poster.jpg"/>
          <p:cNvPicPr>
            <a:picLocks noGrp="1" noChangeAspect="1"/>
          </p:cNvPicPr>
          <p:nvPr>
            <p:ph idx="1"/>
          </p:nvPr>
        </p:nvPicPr>
        <p:blipFill>
          <a:blip r:embed="rId2" cstate="print"/>
          <a:stretch>
            <a:fillRect/>
          </a:stretch>
        </p:blipFill>
        <p:spPr>
          <a:xfrm>
            <a:off x="4441335" y="13648"/>
            <a:ext cx="4689017" cy="6858000"/>
          </a:xfrm>
        </p:spPr>
      </p:pic>
      <p:sp>
        <p:nvSpPr>
          <p:cNvPr id="6" name="Text Placeholder 5"/>
          <p:cNvSpPr>
            <a:spLocks noGrp="1"/>
          </p:cNvSpPr>
          <p:nvPr>
            <p:ph type="body" sz="half" idx="2"/>
          </p:nvPr>
        </p:nvSpPr>
        <p:spPr>
          <a:xfrm>
            <a:off x="251520" y="908720"/>
            <a:ext cx="4032448" cy="5760640"/>
          </a:xfrm>
        </p:spPr>
        <p:txBody>
          <a:bodyPr>
            <a:normAutofit/>
          </a:bodyPr>
          <a:lstStyle/>
          <a:p>
            <a:r>
              <a:rPr lang="en-GB" sz="1600" u="sng" dirty="0" smtClean="0"/>
              <a:t>Denotation:</a:t>
            </a:r>
          </a:p>
          <a:p>
            <a:r>
              <a:rPr lang="en-GB" sz="1600" dirty="0" smtClean="0"/>
              <a:t>The bottom part of the poster consists of a (black and white) serpent, whose tongue is red and has a red Star of David on his head with a sword passing through it.</a:t>
            </a:r>
          </a:p>
          <a:p>
            <a:endParaRPr lang="en-GB" sz="200" dirty="0" smtClean="0"/>
          </a:p>
          <a:p>
            <a:r>
              <a:rPr lang="en-GB" sz="1600" u="sng" dirty="0" smtClean="0"/>
              <a:t>Connotation:</a:t>
            </a:r>
            <a:endParaRPr lang="en-GB" sz="1600" dirty="0" smtClean="0"/>
          </a:p>
          <a:p>
            <a:r>
              <a:rPr lang="en-GB" sz="1600" dirty="0" smtClean="0"/>
              <a:t>The meaning of the serpents head is obvious, the serpent represents ‘</a:t>
            </a:r>
            <a:r>
              <a:rPr lang="en-GB" sz="1600" dirty="0" err="1" smtClean="0"/>
              <a:t>Der</a:t>
            </a:r>
            <a:r>
              <a:rPr lang="en-GB" sz="1600" dirty="0" smtClean="0"/>
              <a:t> Jude’ (the Jew), and the significance of the sword was discussed previously. The depiction of the Jew (the serpent) is made to look bad and disgust the audience. Instead of an image of a serpent with its colourful scales and patterns, this serpent it black and white. Its skin looks almost worm-like; something which would look disgusting to most people. Additionally, the red tongue implies the evilness of the Jews. Red, in this case, is a symbol for blood and evil. Together with the Star of David, it is the only thing that has colour; emphasising the disgust towards the threat of the Jews.</a:t>
            </a:r>
          </a:p>
        </p:txBody>
      </p:sp>
      <p:sp>
        <p:nvSpPr>
          <p:cNvPr id="7" name="Rectangle 6"/>
          <p:cNvSpPr/>
          <p:nvPr/>
        </p:nvSpPr>
        <p:spPr>
          <a:xfrm>
            <a:off x="4427984" y="4293096"/>
            <a:ext cx="4716016" cy="2564904"/>
          </a:xfrm>
          <a:prstGeom prst="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L-Shape 7"/>
          <p:cNvSpPr/>
          <p:nvPr/>
        </p:nvSpPr>
        <p:spPr>
          <a:xfrm flipH="1" flipV="1">
            <a:off x="2339752" y="764704"/>
            <a:ext cx="3024336" cy="3528392"/>
          </a:xfrm>
          <a:prstGeom prst="corner">
            <a:avLst>
              <a:gd name="adj1" fmla="val 0"/>
              <a:gd name="adj2" fmla="val 0"/>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273050"/>
            <a:ext cx="4176464" cy="563662"/>
          </a:xfrm>
        </p:spPr>
        <p:txBody>
          <a:bodyPr>
            <a:normAutofit/>
          </a:bodyPr>
          <a:lstStyle/>
          <a:p>
            <a:r>
              <a:rPr lang="en-GB" dirty="0" smtClean="0"/>
              <a:t>The Words Coming out of the Serpent</a:t>
            </a:r>
            <a:endParaRPr lang="en-GB" dirty="0"/>
          </a:p>
        </p:txBody>
      </p:sp>
      <p:pic>
        <p:nvPicPr>
          <p:cNvPr id="4" name="Content Placeholder 3" descr="Analysis Poster.jpg"/>
          <p:cNvPicPr>
            <a:picLocks noGrp="1" noChangeAspect="1"/>
          </p:cNvPicPr>
          <p:nvPr>
            <p:ph idx="1"/>
          </p:nvPr>
        </p:nvPicPr>
        <p:blipFill>
          <a:blip r:embed="rId2" cstate="print"/>
          <a:stretch>
            <a:fillRect/>
          </a:stretch>
        </p:blipFill>
        <p:spPr>
          <a:xfrm>
            <a:off x="4441335" y="13648"/>
            <a:ext cx="4689017" cy="6858000"/>
          </a:xfrm>
        </p:spPr>
      </p:pic>
      <p:sp>
        <p:nvSpPr>
          <p:cNvPr id="6" name="Text Placeholder 5"/>
          <p:cNvSpPr>
            <a:spLocks noGrp="1"/>
          </p:cNvSpPr>
          <p:nvPr>
            <p:ph type="body" sz="half" idx="2"/>
          </p:nvPr>
        </p:nvSpPr>
        <p:spPr>
          <a:xfrm>
            <a:off x="251520" y="836712"/>
            <a:ext cx="4176464" cy="6021288"/>
          </a:xfrm>
        </p:spPr>
        <p:txBody>
          <a:bodyPr>
            <a:normAutofit lnSpcReduction="10000"/>
          </a:bodyPr>
          <a:lstStyle/>
          <a:p>
            <a:r>
              <a:rPr lang="en-GB" u="sng" dirty="0" smtClean="0"/>
              <a:t>Denotation:</a:t>
            </a:r>
          </a:p>
          <a:p>
            <a:r>
              <a:rPr lang="en-GB" dirty="0" smtClean="0"/>
              <a:t>Coming out of the serpent are the red words:</a:t>
            </a:r>
            <a:br>
              <a:rPr lang="en-GB" dirty="0" smtClean="0"/>
            </a:br>
            <a:r>
              <a:rPr lang="en-GB" dirty="0" smtClean="0"/>
              <a:t>‘USURY, VERSAILLES, UNEMPLOYMENT, WAR GUILT LIE, MARXISM, BOLSHEVISM, LIES AND BETRAYAL, INFLATION, LOCARNO, DAWES PACT, YOUNG PLAN, CORRUPTION, BARMAT, KUTISTKER, SKLAREK </a:t>
            </a:r>
            <a:r>
              <a:rPr lang="en-GB" b="1" dirty="0"/>
              <a:t>[the last three Jews involved in major financial </a:t>
            </a:r>
            <a:r>
              <a:rPr lang="en-GB" b="1" dirty="0" smtClean="0"/>
              <a:t>scandals]</a:t>
            </a:r>
            <a:r>
              <a:rPr lang="en-GB" dirty="0" smtClean="0"/>
              <a:t>, PROSTITUTION, TERROR, CIVIL WAR’</a:t>
            </a:r>
          </a:p>
          <a:p>
            <a:endParaRPr lang="en-GB" sz="200" dirty="0" smtClean="0"/>
          </a:p>
          <a:p>
            <a:r>
              <a:rPr lang="en-GB" u="sng" dirty="0" smtClean="0"/>
              <a:t>Connotation:</a:t>
            </a:r>
          </a:p>
          <a:p>
            <a:r>
              <a:rPr lang="en-GB" dirty="0" smtClean="0"/>
              <a:t>The red parts of the serpent symbolise what is evil and hence these words are associated with hatred and revulsion. Here are the words used and why Hitler’s party depicted them as awful things, that he and the Nazis would improve for the German nation.</a:t>
            </a:r>
            <a:endParaRPr lang="en-GB" dirty="0"/>
          </a:p>
          <a:p>
            <a:pPr>
              <a:buFont typeface="Arial" pitchFamily="34" charset="0"/>
              <a:buChar char="•"/>
            </a:pPr>
            <a:r>
              <a:rPr lang="en-GB" dirty="0" smtClean="0"/>
              <a:t> ‘USURY’,</a:t>
            </a:r>
            <a:r>
              <a:rPr lang="en-GB" dirty="0" smtClean="0"/>
              <a:t> ‘ WAR GUILT LIE’, ‘LIES AND BETRAYAL’, ‘CORRUPTION’ and ‘PROSTITUTION’</a:t>
            </a:r>
            <a:r>
              <a:rPr lang="en-GB" dirty="0"/>
              <a:t> </a:t>
            </a:r>
            <a:r>
              <a:rPr lang="en-GB" dirty="0" smtClean="0"/>
              <a:t>- </a:t>
            </a:r>
            <a:r>
              <a:rPr lang="en-GB" dirty="0" smtClean="0"/>
              <a:t>All of these things were what Hitler blamed the Jews with; for lending money exorbitant interest, for starting WWI and denying it, for corrupting Germany and engaging in prostitution.</a:t>
            </a:r>
            <a:endParaRPr lang="en-GB" dirty="0"/>
          </a:p>
          <a:p>
            <a:pPr>
              <a:buFont typeface="Arial" pitchFamily="34" charset="0"/>
              <a:buChar char="•"/>
            </a:pPr>
            <a:r>
              <a:rPr lang="en-GB" dirty="0" smtClean="0"/>
              <a:t>‘BARMAT’, ‘KUTISTKER’ and ‘SKLAREK’ </a:t>
            </a:r>
            <a:r>
              <a:rPr lang="en-GB" b="1" dirty="0" smtClean="0"/>
              <a:t>[the last three Jews involved in major financial scandals] - </a:t>
            </a:r>
            <a:r>
              <a:rPr lang="en-GB" dirty="0" smtClean="0"/>
              <a:t>They were known to the German public and hence, hated by all (a scapegoat to unite Germans and get them to vote the Nazi party)</a:t>
            </a:r>
            <a:endParaRPr lang="en-GB" dirty="0" smtClean="0"/>
          </a:p>
          <a:p>
            <a:pPr>
              <a:buFont typeface="Arial" pitchFamily="34" charset="0"/>
              <a:buChar char="•"/>
            </a:pPr>
            <a:r>
              <a:rPr lang="en-GB" dirty="0" smtClean="0"/>
              <a:t>‘VERSAILLES’ - The Treaty that Germans absolutely loathed as it suppressed Germany, gave her little freedom,  put her in dept and caused many problems for citizens</a:t>
            </a:r>
          </a:p>
        </p:txBody>
      </p:sp>
      <p:sp>
        <p:nvSpPr>
          <p:cNvPr id="7" name="Rectangle 6"/>
          <p:cNvSpPr/>
          <p:nvPr/>
        </p:nvSpPr>
        <p:spPr>
          <a:xfrm>
            <a:off x="5292080" y="4336926"/>
            <a:ext cx="2699792" cy="1468338"/>
          </a:xfrm>
          <a:prstGeom prst="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L-Shape 7"/>
          <p:cNvSpPr/>
          <p:nvPr/>
        </p:nvSpPr>
        <p:spPr>
          <a:xfrm flipH="1" flipV="1">
            <a:off x="4427984" y="620688"/>
            <a:ext cx="1368152" cy="3686056"/>
          </a:xfrm>
          <a:prstGeom prst="corner">
            <a:avLst>
              <a:gd name="adj1" fmla="val 0"/>
              <a:gd name="adj2" fmla="val 0"/>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273050"/>
            <a:ext cx="4176464" cy="563662"/>
          </a:xfrm>
        </p:spPr>
        <p:txBody>
          <a:bodyPr>
            <a:normAutofit/>
          </a:bodyPr>
          <a:lstStyle/>
          <a:p>
            <a:r>
              <a:rPr lang="en-GB" dirty="0" smtClean="0"/>
              <a:t>The Words Coming out of the Serpent</a:t>
            </a:r>
            <a:endParaRPr lang="en-GB" dirty="0"/>
          </a:p>
        </p:txBody>
      </p:sp>
      <p:pic>
        <p:nvPicPr>
          <p:cNvPr id="4" name="Content Placeholder 3" descr="Analysis Poster.jpg"/>
          <p:cNvPicPr>
            <a:picLocks noGrp="1" noChangeAspect="1"/>
          </p:cNvPicPr>
          <p:nvPr>
            <p:ph idx="1"/>
          </p:nvPr>
        </p:nvPicPr>
        <p:blipFill>
          <a:blip r:embed="rId2" cstate="print"/>
          <a:stretch>
            <a:fillRect/>
          </a:stretch>
        </p:blipFill>
        <p:spPr>
          <a:xfrm>
            <a:off x="4441335" y="13648"/>
            <a:ext cx="4689017" cy="6858000"/>
          </a:xfrm>
        </p:spPr>
      </p:pic>
      <p:sp>
        <p:nvSpPr>
          <p:cNvPr id="6" name="Text Placeholder 5"/>
          <p:cNvSpPr>
            <a:spLocks noGrp="1"/>
          </p:cNvSpPr>
          <p:nvPr>
            <p:ph type="body" sz="half" idx="2"/>
          </p:nvPr>
        </p:nvSpPr>
        <p:spPr>
          <a:xfrm>
            <a:off x="251520" y="836712"/>
            <a:ext cx="4104456" cy="6021288"/>
          </a:xfrm>
        </p:spPr>
        <p:txBody>
          <a:bodyPr>
            <a:normAutofit/>
          </a:bodyPr>
          <a:lstStyle/>
          <a:p>
            <a:r>
              <a:rPr lang="en-GB" u="sng" dirty="0" smtClean="0"/>
              <a:t>Connotation (continued):</a:t>
            </a:r>
            <a:endParaRPr lang="en-GB" sz="1600" u="sng" dirty="0" smtClean="0"/>
          </a:p>
          <a:p>
            <a:pPr>
              <a:buFont typeface="Arial" pitchFamily="34" charset="0"/>
              <a:buChar char="•"/>
            </a:pPr>
            <a:r>
              <a:rPr lang="en-GB" dirty="0" smtClean="0"/>
              <a:t>‘INFLATION’ and ‘UNEMPLOYMENT’ - Inflation </a:t>
            </a:r>
            <a:r>
              <a:rPr lang="en-GB" dirty="0" smtClean="0"/>
              <a:t>occurred after WWI and </a:t>
            </a:r>
            <a:r>
              <a:rPr lang="en-GB" dirty="0" smtClean="0"/>
              <a:t>caused mass unemployment; </a:t>
            </a:r>
            <a:r>
              <a:rPr lang="en-GB" dirty="0" smtClean="0"/>
              <a:t>things that Hitler promised to change as it brought great misery to Germany</a:t>
            </a:r>
          </a:p>
          <a:p>
            <a:pPr>
              <a:buFont typeface="Arial" pitchFamily="34" charset="0"/>
              <a:buChar char="•"/>
            </a:pPr>
            <a:r>
              <a:rPr lang="en-GB" dirty="0" smtClean="0"/>
              <a:t>‘MARXISM’ and ‘BOLSHEVISM’ - Two ideologies and beliefs that Hitler and the Nazis opposed (and tried to get Germans to feel the same by relating them to the Jewish serpent</a:t>
            </a:r>
          </a:p>
          <a:p>
            <a:pPr>
              <a:buFont typeface="Arial" pitchFamily="34" charset="0"/>
              <a:buChar char="•"/>
            </a:pPr>
            <a:r>
              <a:rPr lang="en-GB" dirty="0" smtClean="0"/>
              <a:t>‘LOCARNO’ - A treaty that German foreign minister Gustav Stresemann proposed to France and Belgium, </a:t>
            </a:r>
            <a:r>
              <a:rPr lang="en-GB" dirty="0" smtClean="0"/>
              <a:t>which included the acceptance that Alsace-Lorraine was permanently part of French and the promise not to send German troops into the Rhineland. Hitler hated this as he thought it was a disgrace to Germans and would tear it up eleven years later when he sent the German Army into the Rhineland in 1936.</a:t>
            </a:r>
            <a:endParaRPr lang="en-GB" dirty="0"/>
          </a:p>
          <a:p>
            <a:pPr>
              <a:buFont typeface="Arial" pitchFamily="34" charset="0"/>
              <a:buChar char="•"/>
            </a:pPr>
            <a:r>
              <a:rPr lang="en-GB" dirty="0" smtClean="0"/>
              <a:t>‘</a:t>
            </a:r>
            <a:r>
              <a:rPr lang="en-GB" dirty="0" smtClean="0"/>
              <a:t>DAWES PACT’ and ‘YOUNG PLAN’ - These two pacts were drawn up by American bankers to </a:t>
            </a:r>
            <a:r>
              <a:rPr lang="en-GB" dirty="0" smtClean="0"/>
              <a:t>reduce the reparations that Germany faced and in return put the </a:t>
            </a:r>
            <a:r>
              <a:rPr lang="en-GB" dirty="0"/>
              <a:t>G</a:t>
            </a:r>
            <a:r>
              <a:rPr lang="en-GB" dirty="0" smtClean="0"/>
              <a:t>erman economy in American hands.</a:t>
            </a:r>
            <a:endParaRPr lang="en-GB" dirty="0"/>
          </a:p>
          <a:p>
            <a:pPr>
              <a:buFont typeface="Arial" pitchFamily="34" charset="0"/>
              <a:buChar char="•"/>
            </a:pPr>
            <a:r>
              <a:rPr lang="en-GB" dirty="0" smtClean="0"/>
              <a:t>‘TERROR’ and ‘CIVIL WAR’</a:t>
            </a:r>
            <a:br>
              <a:rPr lang="en-GB" dirty="0" smtClean="0"/>
            </a:br>
            <a:r>
              <a:rPr lang="en-GB" dirty="0" smtClean="0"/>
              <a:t>These were words that the Nazi propaganda poster used to tell the Germans that they should vote for them so that they could abolish terror and war; something that most people wanted anyway.</a:t>
            </a:r>
            <a:endParaRPr lang="en-GB" u="sng" dirty="0" smtClean="0"/>
          </a:p>
          <a:p>
            <a:pPr>
              <a:buFont typeface="Arial" pitchFamily="34" charset="0"/>
              <a:buChar char="•"/>
            </a:pPr>
            <a:endParaRPr lang="en-GB" dirty="0" smtClean="0"/>
          </a:p>
        </p:txBody>
      </p:sp>
      <p:sp>
        <p:nvSpPr>
          <p:cNvPr id="7" name="Rectangle 6"/>
          <p:cNvSpPr/>
          <p:nvPr/>
        </p:nvSpPr>
        <p:spPr>
          <a:xfrm>
            <a:off x="5292080" y="4336926"/>
            <a:ext cx="2699792" cy="1468338"/>
          </a:xfrm>
          <a:prstGeom prst="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L-Shape 7"/>
          <p:cNvSpPr/>
          <p:nvPr/>
        </p:nvSpPr>
        <p:spPr>
          <a:xfrm flipH="1" flipV="1">
            <a:off x="4427984" y="620688"/>
            <a:ext cx="1368152" cy="3686056"/>
          </a:xfrm>
          <a:prstGeom prst="corner">
            <a:avLst>
              <a:gd name="adj1" fmla="val 0"/>
              <a:gd name="adj2" fmla="val 0"/>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416</TotalTime>
  <Words>936</Words>
  <Application>Microsoft Office PowerPoint</Application>
  <PresentationFormat>On-screen Show (4:3)</PresentationFormat>
  <Paragraphs>52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Examining Nazi Propaganda</vt:lpstr>
      <vt:lpstr>The Use of Colour</vt:lpstr>
      <vt:lpstr>The Swastika</vt:lpstr>
      <vt:lpstr>The Text Style</vt:lpstr>
      <vt:lpstr>The Image of a Flag</vt:lpstr>
      <vt:lpstr>The Serpent</vt:lpstr>
      <vt:lpstr>The Words Coming out of the Serpent</vt:lpstr>
      <vt:lpstr>The Words Coming out of the Serpent</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Examining Nazi Propaganda</dc:title>
  <dc:creator>Vivien</dc:creator>
  <cp:lastModifiedBy>Vivien</cp:lastModifiedBy>
  <cp:revision>45</cp:revision>
  <dcterms:created xsi:type="dcterms:W3CDTF">2012-04-16T08:57:49Z</dcterms:created>
  <dcterms:modified xsi:type="dcterms:W3CDTF">2012-04-16T15:54:18Z</dcterms:modified>
</cp:coreProperties>
</file>